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0" r:id="rId4"/>
    <p:sldId id="271" r:id="rId5"/>
    <p:sldId id="258" r:id="rId6"/>
    <p:sldId id="275" r:id="rId7"/>
    <p:sldId id="273" r:id="rId8"/>
    <p:sldId id="267" r:id="rId9"/>
    <p:sldId id="268" r:id="rId10"/>
    <p:sldId id="269" r:id="rId11"/>
    <p:sldId id="274" r:id="rId12"/>
    <p:sldId id="27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D1C8C-0CA3-DF49-93E1-03053B5C2C81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23D5C-3EA0-5244-889D-ADC7E5BB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titolo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mette</a:t>
            </a:r>
            <a:r>
              <a:rPr lang="en-US" dirty="0"/>
              <a:t> in luce le </a:t>
            </a:r>
            <a:r>
              <a:rPr lang="en-US" dirty="0" err="1"/>
              <a:t>nostre</a:t>
            </a:r>
            <a:r>
              <a:rPr lang="en-US" dirty="0"/>
              <a:t> </a:t>
            </a:r>
            <a:r>
              <a:rPr lang="en-US" dirty="0" err="1"/>
              <a:t>traiettorie</a:t>
            </a:r>
            <a:r>
              <a:rPr lang="en-US" dirty="0"/>
              <a:t> di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come </a:t>
            </a:r>
            <a:r>
              <a:rPr lang="en-US" dirty="0" err="1"/>
              <a:t>vedremo</a:t>
            </a:r>
            <a:r>
              <a:rPr lang="en-US" dirty="0"/>
              <a:t>, </a:t>
            </a:r>
            <a:r>
              <a:rPr lang="en-US" dirty="0" err="1"/>
              <a:t>toccano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il </a:t>
            </a:r>
            <a:r>
              <a:rPr lang="en-US" dirty="0" err="1"/>
              <a:t>versante</a:t>
            </a:r>
            <a:r>
              <a:rPr lang="en-US" dirty="0"/>
              <a:t> del "sentiment" d* </a:t>
            </a:r>
            <a:r>
              <a:rPr lang="en-US" dirty="0" err="1"/>
              <a:t>agricoltor</a:t>
            </a:r>
            <a:r>
              <a:rPr lang="en-US" dirty="0"/>
              <a:t>* rispetto alle </a:t>
            </a:r>
            <a:r>
              <a:rPr lang="en-US" dirty="0" err="1"/>
              <a:t>ultime</a:t>
            </a:r>
            <a:r>
              <a:rPr lang="en-US" dirty="0"/>
              <a:t> </a:t>
            </a:r>
            <a:r>
              <a:rPr lang="en-US" dirty="0" err="1"/>
              <a:t>proteste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le </a:t>
            </a:r>
            <a:r>
              <a:rPr lang="en-US" dirty="0" err="1"/>
              <a:t>ultime</a:t>
            </a:r>
            <a:r>
              <a:rPr lang="en-US" dirty="0"/>
              <a:t>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agricole</a:t>
            </a:r>
            <a:r>
              <a:rPr lang="en-US" dirty="0"/>
              <a:t> </a:t>
            </a:r>
            <a:r>
              <a:rPr lang="en-US" dirty="0" err="1"/>
              <a:t>promosse</a:t>
            </a:r>
            <a:r>
              <a:rPr lang="en-US" dirty="0"/>
              <a:t> </a:t>
            </a:r>
            <a:r>
              <a:rPr lang="en-US" dirty="0" err="1"/>
              <a:t>dall'unione</a:t>
            </a:r>
            <a:r>
              <a:rPr lang="en-US" dirty="0"/>
              <a:t> </a:t>
            </a:r>
            <a:r>
              <a:rPr lang="en-US" dirty="0" err="1"/>
              <a:t>europea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23D5C-3EA0-5244-889D-ADC7E5BB9D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23D5C-3EA0-5244-889D-ADC7E5BB9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96C7B-2D2E-0FCA-B855-7743AB517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E774246-2AB0-97CB-B674-E8F0448C2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B67D4-1DF1-F3ED-FEF6-CB9F2ABF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F48283-F2E4-CABE-00E8-BDA127FF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26AB76-7F5A-BF24-C4C8-73727E73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7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0ED692-B636-FB58-3148-B3E4817A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25C23E-28AB-8A48-7BC4-CF605270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920C53-8613-2793-52B5-27CAE39B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BD16A9-29BE-29FF-CDF2-A203ED1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CC10B4-4FBC-C798-F320-8C1883E0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386EFDB-32E4-239F-DD2D-1AC634C58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3BA036-0D64-4C96-1E08-BD3D1307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9655B3-6B61-F74C-4C54-DD05404F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7E488-0BF7-6056-0022-F592F966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62ADA-BE89-24C2-3A46-03CE6D52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7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92A14-0B33-5A6F-D271-624991D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DCCDCF-BF08-FC39-4C11-D03D797C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49127-1C62-CD96-F6CE-4A410600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DF7293-2C9F-0A94-C67E-08683B74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047222-AE47-EE59-5F9A-B099EB56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0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C2089-E54A-9671-930F-A01B7CBF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73CA40-3F86-98CE-6CAB-6B497399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3B6BDB-3A9E-9B4A-06F8-24315511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69D59-8B84-3F56-0F3A-68D67414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4C4C89-CBED-FD46-FC36-50EE66A3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57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BC76D-33C0-4C9C-3FD2-2E88BF6D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C5AFB2-CF86-B969-3F45-6035CC99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FF33E7-3F1A-9527-50AF-A83947D57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DA880-D1D3-F280-F05F-7AEBBF87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7CE123-0581-066C-BFB1-5168330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D14FC1-DF9D-20A7-074A-2D1A6934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13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115C1-3405-A740-BCC9-E589938F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2E3038-24C8-74F6-3146-CA0E7F30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B1DACD-9E30-1AD7-BC34-2DDA2F17B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66971E-E199-5B1A-9732-3002201EF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F72FBCC-5782-9B57-EAAC-F1A71DF0D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B85AC96-A2A4-D986-3870-B8FA26C0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8BEB2C9-8650-E415-8FEE-195995C4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1F9D7BB-1CDC-8E97-9DA5-ECAF45B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7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F4150-7C75-F971-1294-6F4D89B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BEF287-8062-A14D-71AF-73A97B02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404E51-D7F1-D932-3178-C911FDC3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80AD49-0F02-3F6D-2107-BDC18773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53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50ECCDC-EF04-D9B6-55D5-6CEB14FE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10485FE-4B18-3A35-36E7-0EC9F365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01F258-4FBC-EA1D-4A46-683A6B8B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64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48C53-2F79-98BC-B0CB-D4F7CFA2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B5E0EE-5096-FFE6-8C20-6137CDC4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4C708D-8C47-21EA-64C9-428EF2B44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541550-0613-592D-D3B8-5DC7781B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B52BA6-A781-300B-369C-EC19018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FD62B1-114A-9865-1D4B-8911E5D9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3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98DA9-6F15-CF1F-9088-846FDAD8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07A66C4-455C-739B-16F4-AA9536EBD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34D9BE-4085-3B37-15EB-12A9A3FD0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F238BC-1CDF-A023-3793-580A515F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30F0C4-4EE6-2E84-6046-F5E85632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4DDB0D-3559-972E-57DA-234276E8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41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E398C2-F383-39F7-4030-466244C2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82FDC0-7FFF-7CB7-9B17-625EF0BD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50DC84-24E4-5AB9-205E-3506CF347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CFDB8B-1A1C-4E0C-B5F4-2B189654F523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3C2F7-23D7-CB31-E7B7-C2DDB027D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BABA-2AF4-EDD5-EEAD-979427CAC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86E1FF-310F-483A-BAC5-63A51B83BA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7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311C4-F4BA-FDA5-521E-039043673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Assessment Presentation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B6C4EB-0949-56D5-4A47-6BA9ED904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Group 6</a:t>
            </a:r>
          </a:p>
          <a:p>
            <a:endParaRPr lang="en-GB" dirty="0"/>
          </a:p>
          <a:p>
            <a:r>
              <a:rPr lang="en-GB" dirty="0"/>
              <a:t>Riccardo Conti, Antonio </a:t>
            </a:r>
            <a:r>
              <a:rPr lang="en-GB" dirty="0" err="1"/>
              <a:t>Donnangelo</a:t>
            </a:r>
            <a:r>
              <a:rPr lang="en-GB" dirty="0"/>
              <a:t>, Beatrice Ferrigno, Diego Palombi, Gianluca </a:t>
            </a:r>
            <a:r>
              <a:rPr lang="en-GB" dirty="0" err="1"/>
              <a:t>Regé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41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61433-CEF7-DEBF-206A-72957D50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strutturati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3E804F-CEE8-CB30-43C2-4DEDC171B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2"/>
            <a:ext cx="6447103" cy="149039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 err="1"/>
              <a:t>Faremo</a:t>
            </a:r>
            <a:r>
              <a:rPr lang="en-US" sz="2000" dirty="0"/>
              <a:t> scraping </a:t>
            </a:r>
            <a:r>
              <a:rPr lang="en-US" sz="2000" dirty="0" err="1"/>
              <a:t>anche</a:t>
            </a:r>
            <a:r>
              <a:rPr lang="en-US" sz="2000" dirty="0"/>
              <a:t> </a:t>
            </a:r>
            <a:r>
              <a:rPr lang="en-US" sz="2000" dirty="0" err="1"/>
              <a:t>sugli</a:t>
            </a:r>
            <a:r>
              <a:rPr lang="en-US" sz="2000" dirty="0"/>
              <a:t> </a:t>
            </a:r>
            <a:r>
              <a:rPr lang="en-US" sz="2000" dirty="0" err="1"/>
              <a:t>archivi</a:t>
            </a:r>
            <a:r>
              <a:rPr lang="en-US" sz="2000" dirty="0"/>
              <a:t> </a:t>
            </a:r>
            <a:r>
              <a:rPr lang="en-US" sz="2000" dirty="0" err="1"/>
              <a:t>dell’Unione</a:t>
            </a:r>
            <a:r>
              <a:rPr lang="en-US" sz="2000" dirty="0"/>
              <a:t> </a:t>
            </a:r>
            <a:r>
              <a:rPr lang="en-US" sz="2000" dirty="0" err="1"/>
              <a:t>Europea</a:t>
            </a:r>
            <a:r>
              <a:rPr lang="en-US" sz="2000" dirty="0"/>
              <a:t> per </a:t>
            </a:r>
            <a:r>
              <a:rPr lang="en-US" sz="2000" dirty="0" err="1"/>
              <a:t>recuperare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verbali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sedute</a:t>
            </a:r>
            <a:r>
              <a:rPr lang="en-US" sz="2000" dirty="0"/>
              <a:t> </a:t>
            </a:r>
            <a:r>
              <a:rPr lang="en-US" sz="2000" dirty="0" err="1"/>
              <a:t>parlamentari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tema</a:t>
            </a:r>
            <a:r>
              <a:rPr lang="en-US" sz="2000" dirty="0"/>
              <a:t> del Green Deal, PAC e </a:t>
            </a:r>
            <a:r>
              <a:rPr lang="en-US" sz="2000" dirty="0" err="1"/>
              <a:t>agroalimentare</a:t>
            </a:r>
            <a:r>
              <a:rPr lang="en-US" sz="2000" dirty="0"/>
              <a:t>. Il fine </a:t>
            </a:r>
            <a:r>
              <a:rPr lang="en-US" sz="2000" dirty="0" err="1"/>
              <a:t>è</a:t>
            </a:r>
            <a:r>
              <a:rPr lang="en-US" sz="2000" dirty="0"/>
              <a:t> </a:t>
            </a:r>
            <a:r>
              <a:rPr lang="en-US" sz="2000" dirty="0" err="1"/>
              <a:t>quello</a:t>
            </a:r>
            <a:r>
              <a:rPr lang="en-US" sz="2000" dirty="0"/>
              <a:t> di: 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come il </a:t>
            </a:r>
            <a:r>
              <a:rPr lang="en-US" sz="1600" dirty="0" err="1"/>
              <a:t>discorso</a:t>
            </a:r>
            <a:r>
              <a:rPr lang="en-US" sz="1600" dirty="0"/>
              <a:t> </a:t>
            </a:r>
            <a:r>
              <a:rPr lang="en-US" sz="1600" dirty="0" err="1"/>
              <a:t>intorno</a:t>
            </a:r>
            <a:r>
              <a:rPr lang="en-US" sz="1600" dirty="0"/>
              <a:t> al </a:t>
            </a:r>
            <a:r>
              <a:rPr lang="en-US" sz="1600" dirty="0" err="1"/>
              <a:t>tema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costruito</a:t>
            </a:r>
            <a:r>
              <a:rPr lang="en-US" sz="1600" dirty="0"/>
              <a:t> in UE.</a:t>
            </a:r>
          </a:p>
          <a:p>
            <a:pPr lvl="1"/>
            <a:r>
              <a:rPr lang="en-US" sz="1600" dirty="0" err="1"/>
              <a:t>Particolare</a:t>
            </a:r>
            <a:r>
              <a:rPr lang="en-US" sz="1600" dirty="0"/>
              <a:t> </a:t>
            </a:r>
            <a:r>
              <a:rPr lang="en-US" sz="1600" dirty="0" err="1"/>
              <a:t>attenzione</a:t>
            </a:r>
            <a:r>
              <a:rPr lang="en-US" sz="1600" dirty="0"/>
              <a:t> al EPP.</a:t>
            </a:r>
          </a:p>
          <a:p>
            <a:pPr lvl="1"/>
            <a:r>
              <a:rPr lang="en-US" sz="1600" dirty="0" err="1"/>
              <a:t>Costruire</a:t>
            </a:r>
            <a:r>
              <a:rPr lang="en-US" sz="1600" dirty="0"/>
              <a:t> un </a:t>
            </a:r>
            <a:r>
              <a:rPr lang="en-US" sz="1600" dirty="0" err="1"/>
              <a:t>classificatore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individua </a:t>
            </a:r>
            <a:r>
              <a:rPr lang="en-US" sz="1600" dirty="0" err="1"/>
              <a:t>l’appartenenza</a:t>
            </a:r>
            <a:r>
              <a:rPr lang="en-US" sz="1600" dirty="0"/>
              <a:t> </a:t>
            </a:r>
            <a:r>
              <a:rPr lang="en-US" sz="1600" dirty="0" err="1"/>
              <a:t>politica</a:t>
            </a:r>
            <a:r>
              <a:rPr lang="en-US" sz="1600" dirty="0"/>
              <a:t>.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5" descr="A blue flag with a circle and stars&#10;&#10;Description automatically generated">
            <a:extLst>
              <a:ext uri="{FF2B5EF4-FFF2-40B4-BE49-F238E27FC236}">
                <a16:creationId xmlns:a16="http://schemas.microsoft.com/office/drawing/2014/main" id="{E29CFB71-7488-3BD9-766F-2A5D669D7F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6" b="23705"/>
          <a:stretch/>
        </p:blipFill>
        <p:spPr>
          <a:xfrm>
            <a:off x="9115504" y="826780"/>
            <a:ext cx="2336659" cy="1527685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4F795805-6567-18E2-514A-016F915D4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" r="-4" b="10418"/>
          <a:stretch/>
        </p:blipFill>
        <p:spPr>
          <a:xfrm>
            <a:off x="9134084" y="2669970"/>
            <a:ext cx="2299500" cy="1527685"/>
          </a:xfrm>
          <a:prstGeom prst="rect">
            <a:avLst/>
          </a:prstGeom>
        </p:spPr>
      </p:pic>
      <p:pic>
        <p:nvPicPr>
          <p:cNvPr id="8" name="Content Placeholder 7" descr="A pile of newspapers with different headlines&#10;&#10;Description automatically generated">
            <a:extLst>
              <a:ext uri="{FF2B5EF4-FFF2-40B4-BE49-F238E27FC236}">
                <a16:creationId xmlns:a16="http://schemas.microsoft.com/office/drawing/2014/main" id="{767F8E75-1E70-B321-7D7F-572D7056B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9" b="-4"/>
          <a:stretch/>
        </p:blipFill>
        <p:spPr>
          <a:xfrm>
            <a:off x="9113358" y="4513160"/>
            <a:ext cx="2340950" cy="152768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AB78A8E1-7479-F1E7-07F4-31364CD02A30}"/>
              </a:ext>
            </a:extLst>
          </p:cNvPr>
          <p:cNvSpPr txBox="1">
            <a:spLocks/>
          </p:cNvSpPr>
          <p:nvPr/>
        </p:nvSpPr>
        <p:spPr>
          <a:xfrm>
            <a:off x="1137033" y="3944472"/>
            <a:ext cx="6447103" cy="1000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Lo scraping di </a:t>
            </a:r>
            <a:r>
              <a:rPr lang="en-US" sz="2000" dirty="0" err="1"/>
              <a:t>quotidiani</a:t>
            </a:r>
            <a:r>
              <a:rPr lang="en-US" sz="2000" dirty="0"/>
              <a:t> ci </a:t>
            </a:r>
            <a:r>
              <a:rPr lang="en-US" sz="2000" dirty="0" err="1"/>
              <a:t>permetterà</a:t>
            </a:r>
            <a:r>
              <a:rPr lang="en-US" sz="2000" dirty="0"/>
              <a:t> di: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come il </a:t>
            </a:r>
            <a:r>
              <a:rPr lang="en-US" sz="1600" dirty="0" err="1"/>
              <a:t>tema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rappresentato</a:t>
            </a:r>
            <a:r>
              <a:rPr lang="en-US" sz="1600" dirty="0"/>
              <a:t> </a:t>
            </a:r>
            <a:r>
              <a:rPr lang="en-US" sz="1600" dirty="0" err="1"/>
              <a:t>dai</a:t>
            </a:r>
            <a:r>
              <a:rPr lang="en-US" sz="1600" dirty="0"/>
              <a:t> </a:t>
            </a:r>
            <a:r>
              <a:rPr lang="en-US" sz="1600" dirty="0" err="1"/>
              <a:t>giornali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Aiutarci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mappatura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F3E50B69-4432-379F-6DE4-AB16F57662C0}"/>
              </a:ext>
            </a:extLst>
          </p:cNvPr>
          <p:cNvSpPr txBox="1">
            <a:spLocks/>
          </p:cNvSpPr>
          <p:nvPr/>
        </p:nvSpPr>
        <p:spPr>
          <a:xfrm>
            <a:off x="1137033" y="5177714"/>
            <a:ext cx="6285743" cy="1447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Ricorreremo</a:t>
            </a:r>
            <a:r>
              <a:rPr lang="en-US" sz="2000" dirty="0"/>
              <a:t> </a:t>
            </a:r>
            <a:r>
              <a:rPr lang="en-US" sz="2000" dirty="0" err="1"/>
              <a:t>all’analisi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immagini</a:t>
            </a:r>
            <a:r>
              <a:rPr lang="en-US" sz="2000" dirty="0"/>
              <a:t> </a:t>
            </a:r>
            <a:r>
              <a:rPr lang="en-US" sz="2000" dirty="0" err="1"/>
              <a:t>satellitari</a:t>
            </a:r>
            <a:r>
              <a:rPr lang="en-US" sz="2000" dirty="0"/>
              <a:t> per: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lvl="1"/>
            <a:r>
              <a:rPr lang="en-US" sz="1600" dirty="0" err="1"/>
              <a:t>Capire</a:t>
            </a:r>
            <a:r>
              <a:rPr lang="en-US" sz="1600" dirty="0"/>
              <a:t> com e </a:t>
            </a:r>
            <a:r>
              <a:rPr lang="en-US" sz="1600" dirty="0" err="1"/>
              <a:t>quanto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cambiata la SAU </a:t>
            </a:r>
            <a:r>
              <a:rPr lang="en-US" sz="1600" dirty="0" err="1"/>
              <a:t>negli</a:t>
            </a:r>
            <a:r>
              <a:rPr lang="en-US" sz="1600" dirty="0"/>
              <a:t> </a:t>
            </a:r>
            <a:r>
              <a:rPr lang="en-US" sz="1600" dirty="0" err="1"/>
              <a:t>ultimi</a:t>
            </a:r>
            <a:r>
              <a:rPr lang="en-US" sz="1600" dirty="0"/>
              <a:t> anni. </a:t>
            </a:r>
          </a:p>
          <a:p>
            <a:pPr lvl="1"/>
            <a:r>
              <a:rPr lang="en-US" sz="1600" dirty="0" err="1"/>
              <a:t>Confrontare</a:t>
            </a:r>
            <a:r>
              <a:rPr lang="en-US" sz="1600" dirty="0"/>
              <a:t> la </a:t>
            </a:r>
            <a:r>
              <a:rPr lang="en-US" sz="1600" dirty="0" err="1"/>
              <a:t>mappa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: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concentrano</a:t>
            </a:r>
            <a:r>
              <a:rPr lang="en-US" sz="1600" dirty="0"/>
              <a:t> </a:t>
            </a:r>
            <a:r>
              <a:rPr lang="en-US" sz="1600" dirty="0" err="1"/>
              <a:t>nelle</a:t>
            </a:r>
            <a:r>
              <a:rPr lang="en-US" sz="1600" dirty="0"/>
              <a:t> </a:t>
            </a:r>
            <a:r>
              <a:rPr lang="en-US" sz="1600" dirty="0" err="1"/>
              <a:t>aree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sono</a:t>
            </a:r>
            <a:r>
              <a:rPr lang="en-US" sz="1600" dirty="0"/>
              <a:t> state sempre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inpiegate</a:t>
            </a:r>
            <a:r>
              <a:rPr lang="en-US" sz="1600" dirty="0"/>
              <a:t> </a:t>
            </a:r>
            <a:r>
              <a:rPr lang="en-US" sz="1600" dirty="0" err="1"/>
              <a:t>nell’agricoltura</a:t>
            </a:r>
            <a:endParaRPr lang="en-US" sz="1600" dirty="0"/>
          </a:p>
          <a:p>
            <a:pPr lvl="1"/>
            <a:r>
              <a:rPr lang="en-US" sz="1600" dirty="0" err="1"/>
              <a:t>Costruire</a:t>
            </a:r>
            <a:r>
              <a:rPr lang="en-US" sz="1600" dirty="0"/>
              <a:t> un </a:t>
            </a:r>
            <a:r>
              <a:rPr lang="en-US" sz="1600" dirty="0" err="1"/>
              <a:t>modello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ci </a:t>
            </a:r>
            <a:r>
              <a:rPr lang="en-US" sz="1600" dirty="0" err="1"/>
              <a:t>permetta</a:t>
            </a:r>
            <a:r>
              <a:rPr lang="en-US" sz="1600" dirty="0"/>
              <a:t> di </a:t>
            </a:r>
            <a:r>
              <a:rPr lang="en-US" sz="1600" dirty="0" err="1"/>
              <a:t>prevedere</a:t>
            </a:r>
            <a:r>
              <a:rPr lang="en-US" sz="1600" dirty="0"/>
              <a:t> </a:t>
            </a:r>
            <a:r>
              <a:rPr lang="en-US" sz="1600" dirty="0" err="1"/>
              <a:t>quanto</a:t>
            </a:r>
            <a:r>
              <a:rPr lang="en-US" sz="1600" dirty="0"/>
              <a:t> la SAU </a:t>
            </a:r>
            <a:r>
              <a:rPr lang="en-US" sz="1600" dirty="0" err="1"/>
              <a:t>cambierà</a:t>
            </a:r>
            <a:r>
              <a:rPr lang="en-US" sz="1600" dirty="0"/>
              <a:t> con la PAC 23-27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80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66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-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30" y="3699995"/>
            <a:ext cx="4173071" cy="1325563"/>
          </a:xfrm>
        </p:spPr>
        <p:txBody>
          <a:bodyPr/>
          <a:lstStyle/>
          <a:p>
            <a:r>
              <a:rPr lang="en-GB" b="1" dirty="0" err="1">
                <a:solidFill>
                  <a:schemeClr val="bg1"/>
                </a:solidFill>
              </a:rPr>
              <a:t>Risultati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attesi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4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/>
          </a:bodyPr>
          <a:lstStyle/>
          <a:p>
            <a:r>
              <a:rPr lang="en-GB" dirty="0"/>
              <a:t>Cosa </a:t>
            </a:r>
            <a:r>
              <a:rPr lang="en-GB" dirty="0" err="1"/>
              <a:t>asettarsi</a:t>
            </a:r>
            <a:r>
              <a:rPr lang="en-GB" dirty="0"/>
              <a:t>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49" y="670559"/>
            <a:ext cx="5632092" cy="5891606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 sz="1700" dirty="0" err="1"/>
              <a:t>Alla</a:t>
            </a:r>
            <a:r>
              <a:rPr lang="en-GB" sz="1700" dirty="0"/>
              <a:t> fine del nostro </a:t>
            </a:r>
            <a:r>
              <a:rPr lang="en-GB" sz="1700" dirty="0" err="1"/>
              <a:t>progetto</a:t>
            </a:r>
            <a:r>
              <a:rPr lang="en-GB" sz="1700" dirty="0"/>
              <a:t> </a:t>
            </a:r>
            <a:r>
              <a:rPr lang="en-GB" sz="1700" dirty="0" err="1"/>
              <a:t>speriamo</a:t>
            </a:r>
            <a:r>
              <a:rPr lang="en-GB" sz="1700" dirty="0"/>
              <a:t> di aver </a:t>
            </a:r>
            <a:r>
              <a:rPr lang="en-GB" sz="1700" dirty="0" err="1"/>
              <a:t>trovato</a:t>
            </a:r>
            <a:r>
              <a:rPr lang="en-GB" sz="1700" dirty="0"/>
              <a:t> </a:t>
            </a:r>
            <a:r>
              <a:rPr lang="en-GB" sz="1700" dirty="0" err="1"/>
              <a:t>risposta</a:t>
            </a:r>
            <a:r>
              <a:rPr lang="en-GB" sz="1700" dirty="0"/>
              <a:t> </a:t>
            </a:r>
            <a:r>
              <a:rPr lang="en-GB" sz="1700" dirty="0" err="1"/>
              <a:t>almeno</a:t>
            </a:r>
            <a:r>
              <a:rPr lang="en-GB" sz="1700" dirty="0"/>
              <a:t> ad </a:t>
            </a:r>
            <a:r>
              <a:rPr lang="en-GB" sz="1700" dirty="0" err="1"/>
              <a:t>alcune</a:t>
            </a:r>
            <a:r>
              <a:rPr lang="en-GB" sz="1700" dirty="0"/>
              <a:t> </a:t>
            </a:r>
            <a:r>
              <a:rPr lang="en-GB" sz="1700" dirty="0" err="1"/>
              <a:t>delle</a:t>
            </a:r>
            <a:r>
              <a:rPr lang="en-GB" sz="1700" dirty="0"/>
              <a:t> </a:t>
            </a:r>
            <a:r>
              <a:rPr lang="en-GB" sz="1700" dirty="0" err="1"/>
              <a:t>seguenti</a:t>
            </a:r>
            <a:r>
              <a:rPr lang="en-GB" sz="1700" dirty="0"/>
              <a:t> </a:t>
            </a:r>
            <a:r>
              <a:rPr lang="en-GB" sz="1700" dirty="0" err="1"/>
              <a:t>domande</a:t>
            </a:r>
            <a:r>
              <a:rPr lang="en-GB" sz="1700" dirty="0"/>
              <a:t>: 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più</a:t>
            </a:r>
            <a:r>
              <a:rPr lang="en-GB" sz="1700" dirty="0"/>
              <a:t> concentrate </a:t>
            </a:r>
            <a:r>
              <a:rPr lang="en-GB" sz="1700" dirty="0" err="1"/>
              <a:t>su</a:t>
            </a:r>
            <a:r>
              <a:rPr lang="en-GB" sz="1700" dirty="0"/>
              <a:t> </a:t>
            </a:r>
            <a:r>
              <a:rPr lang="en-GB" sz="1700" dirty="0" err="1"/>
              <a:t>aree</a:t>
            </a:r>
            <a:r>
              <a:rPr lang="en-GB" sz="1700" dirty="0"/>
              <a:t> </a:t>
            </a:r>
            <a:r>
              <a:rPr lang="en-GB" sz="1700" dirty="0" err="1"/>
              <a:t>più</a:t>
            </a:r>
            <a:r>
              <a:rPr lang="en-GB" sz="1700" dirty="0"/>
              <a:t> </a:t>
            </a:r>
            <a:r>
              <a:rPr lang="en-GB" sz="1700" dirty="0" err="1"/>
              <a:t>interessate</a:t>
            </a:r>
            <a:r>
              <a:rPr lang="en-GB" sz="1700" dirty="0"/>
              <a:t> </a:t>
            </a:r>
            <a:r>
              <a:rPr lang="en-GB" sz="1700" dirty="0" err="1"/>
              <a:t>dall’industria</a:t>
            </a:r>
            <a:r>
              <a:rPr lang="en-GB" sz="1700" dirty="0"/>
              <a:t> </a:t>
            </a:r>
            <a:r>
              <a:rPr lang="en-GB" sz="1700" dirty="0" err="1"/>
              <a:t>agricola</a:t>
            </a:r>
            <a:r>
              <a:rPr lang="en-GB" sz="1700" dirty="0"/>
              <a:t>?</a:t>
            </a:r>
          </a:p>
          <a:p>
            <a:r>
              <a:rPr lang="en-GB" sz="1700" dirty="0" err="1"/>
              <a:t>Quali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le </a:t>
            </a:r>
            <a:r>
              <a:rPr lang="en-GB" sz="1700" dirty="0" err="1"/>
              <a:t>principali</a:t>
            </a:r>
            <a:r>
              <a:rPr lang="en-GB" sz="1700" dirty="0"/>
              <a:t> </a:t>
            </a:r>
            <a:r>
              <a:rPr lang="en-GB" sz="1700" dirty="0" err="1"/>
              <a:t>preoccupazioni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 </a:t>
            </a:r>
            <a:r>
              <a:rPr lang="en-GB" sz="1700" dirty="0" err="1"/>
              <a:t>riguardo</a:t>
            </a:r>
            <a:r>
              <a:rPr lang="en-GB" sz="1700" dirty="0"/>
              <a:t> al Green Deal e alle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</a:t>
            </a:r>
            <a:r>
              <a:rPr lang="en-GB" sz="1700" dirty="0" err="1"/>
              <a:t>europee</a:t>
            </a:r>
            <a:r>
              <a:rPr lang="en-GB" sz="1700" dirty="0"/>
              <a:t>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viene</a:t>
            </a:r>
            <a:r>
              <a:rPr lang="en-GB" sz="1700" dirty="0"/>
              <a:t> </a:t>
            </a:r>
            <a:r>
              <a:rPr lang="en-GB" sz="1700" dirty="0" err="1"/>
              <a:t>percepito</a:t>
            </a:r>
            <a:r>
              <a:rPr lang="en-GB" sz="1700" dirty="0"/>
              <a:t> il Green Deal e 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</a:t>
            </a:r>
            <a:r>
              <a:rPr lang="en-GB" sz="1700" dirty="0" err="1"/>
              <a:t>dai</a:t>
            </a:r>
            <a:r>
              <a:rPr lang="en-GB" sz="1700" dirty="0"/>
              <a:t> </a:t>
            </a:r>
            <a:r>
              <a:rPr lang="en-GB" sz="1700" dirty="0" err="1"/>
              <a:t>diversi</a:t>
            </a:r>
            <a:r>
              <a:rPr lang="en-GB" sz="1700" dirty="0"/>
              <a:t>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, </a:t>
            </a:r>
            <a:r>
              <a:rPr lang="en-GB" sz="1700" dirty="0" err="1"/>
              <a:t>inclusi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, </a:t>
            </a:r>
            <a:r>
              <a:rPr lang="en-GB" sz="1700" dirty="0" err="1"/>
              <a:t>politici</a:t>
            </a:r>
            <a:r>
              <a:rPr lang="en-GB" sz="1700" dirty="0"/>
              <a:t> e media?</a:t>
            </a:r>
          </a:p>
          <a:p>
            <a:r>
              <a:rPr lang="en-GB" sz="1700" dirty="0"/>
              <a:t>Qual </a:t>
            </a:r>
            <a:r>
              <a:rPr lang="en-GB" sz="1700" dirty="0" err="1"/>
              <a:t>è</a:t>
            </a:r>
            <a:r>
              <a:rPr lang="en-GB" sz="1700" dirty="0"/>
              <a:t> la </a:t>
            </a:r>
            <a:r>
              <a:rPr lang="en-GB" sz="1700" dirty="0" err="1"/>
              <a:t>distribuzione</a:t>
            </a:r>
            <a:r>
              <a:rPr lang="en-GB" sz="1700" dirty="0"/>
              <a:t> a </a:t>
            </a:r>
            <a:r>
              <a:rPr lang="en-GB" sz="1700" dirty="0" err="1"/>
              <a:t>livello</a:t>
            </a:r>
            <a:r>
              <a:rPr lang="en-GB" sz="1700" dirty="0"/>
              <a:t> </a:t>
            </a:r>
            <a:r>
              <a:rPr lang="en-GB" sz="1700" dirty="0" err="1"/>
              <a:t>geografico</a:t>
            </a:r>
            <a:r>
              <a:rPr lang="en-GB" sz="1700" dirty="0"/>
              <a:t>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è</a:t>
            </a:r>
            <a:r>
              <a:rPr lang="en-GB" sz="1700" dirty="0"/>
              <a:t> cambiata la </a:t>
            </a:r>
            <a:r>
              <a:rPr lang="en-GB" sz="1700" dirty="0" err="1"/>
              <a:t>topografia</a:t>
            </a:r>
            <a:r>
              <a:rPr lang="en-GB" sz="1700" dirty="0"/>
              <a:t> del </a:t>
            </a:r>
            <a:r>
              <a:rPr lang="en-GB" sz="1700" dirty="0" err="1"/>
              <a:t>territorio</a:t>
            </a:r>
            <a:r>
              <a:rPr lang="en-GB" sz="1700" dirty="0"/>
              <a:t> </a:t>
            </a:r>
            <a:r>
              <a:rPr lang="en-GB" sz="1700" dirty="0" err="1"/>
              <a:t>agricolo</a:t>
            </a:r>
            <a:r>
              <a:rPr lang="en-GB" sz="1700" dirty="0"/>
              <a:t> </a:t>
            </a:r>
            <a:r>
              <a:rPr lang="en-GB" sz="1700" dirty="0" err="1"/>
              <a:t>vedendo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dati</a:t>
            </a:r>
            <a:r>
              <a:rPr lang="en-GB" sz="1700" dirty="0"/>
              <a:t> </a:t>
            </a:r>
            <a:r>
              <a:rPr lang="en-GB" sz="1700" dirty="0" err="1"/>
              <a:t>satellitari</a:t>
            </a:r>
            <a:r>
              <a:rPr lang="en-GB" sz="1700" dirty="0"/>
              <a:t>?</a:t>
            </a:r>
          </a:p>
          <a:p>
            <a:r>
              <a:rPr lang="en-GB" sz="1700" dirty="0" err="1"/>
              <a:t>Quali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modelli</a:t>
            </a:r>
            <a:r>
              <a:rPr lang="en-GB" sz="1700" dirty="0"/>
              <a:t> di </a:t>
            </a:r>
            <a:r>
              <a:rPr lang="en-GB" sz="1700" dirty="0" err="1"/>
              <a:t>sentimenti</a:t>
            </a:r>
            <a:r>
              <a:rPr lang="en-GB" sz="1700" dirty="0"/>
              <a:t> </a:t>
            </a:r>
            <a:r>
              <a:rPr lang="en-GB" sz="1700" dirty="0" err="1"/>
              <a:t>espressi</a:t>
            </a:r>
            <a:r>
              <a:rPr lang="en-GB" sz="1700" dirty="0"/>
              <a:t> sui social media </a:t>
            </a:r>
            <a:r>
              <a:rPr lang="en-GB" sz="1700" dirty="0" err="1"/>
              <a:t>riguardo</a:t>
            </a:r>
            <a:r>
              <a:rPr lang="en-GB" sz="1700" dirty="0"/>
              <a:t> alle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e al Green Deal, e come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correlano</a:t>
            </a:r>
            <a:r>
              <a:rPr lang="en-GB" sz="1700" dirty="0"/>
              <a:t> con 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agricoltori</a:t>
            </a:r>
            <a:r>
              <a:rPr lang="en-GB" sz="1700" dirty="0"/>
              <a:t>?</a:t>
            </a:r>
          </a:p>
          <a:p>
            <a:r>
              <a:rPr lang="en-GB" sz="1700" dirty="0"/>
              <a:t>Quale </a:t>
            </a:r>
            <a:r>
              <a:rPr lang="en-GB" sz="1700" dirty="0" err="1"/>
              <a:t>è</a:t>
            </a:r>
            <a:r>
              <a:rPr lang="en-GB" sz="1700" dirty="0"/>
              <a:t> il sentiment </a:t>
            </a:r>
            <a:r>
              <a:rPr lang="en-GB" sz="1700" dirty="0" err="1"/>
              <a:t>generale</a:t>
            </a:r>
            <a:r>
              <a:rPr lang="en-GB" sz="1700" dirty="0"/>
              <a:t> </a:t>
            </a:r>
            <a:r>
              <a:rPr lang="en-GB" sz="1700" dirty="0" err="1"/>
              <a:t>su</a:t>
            </a:r>
            <a:r>
              <a:rPr lang="en-GB" sz="1700" dirty="0"/>
              <a:t> tutti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livelli</a:t>
            </a:r>
            <a:r>
              <a:rPr lang="en-GB" sz="1700" dirty="0"/>
              <a:t> </a:t>
            </a:r>
            <a:r>
              <a:rPr lang="en-GB" sz="1700" dirty="0" err="1"/>
              <a:t>degli</a:t>
            </a:r>
            <a:r>
              <a:rPr lang="en-GB" sz="1700" dirty="0"/>
              <a:t>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 (</a:t>
            </a:r>
            <a:r>
              <a:rPr lang="en-GB" sz="1700" dirty="0" err="1"/>
              <a:t>operai</a:t>
            </a:r>
            <a:r>
              <a:rPr lang="en-GB" sz="1700" dirty="0"/>
              <a:t>, </a:t>
            </a:r>
            <a:r>
              <a:rPr lang="en-GB" sz="1700" dirty="0" err="1"/>
              <a:t>politici</a:t>
            </a:r>
            <a:r>
              <a:rPr lang="en-GB" sz="1700" dirty="0"/>
              <a:t>, media, </a:t>
            </a:r>
            <a:r>
              <a:rPr lang="en-GB" sz="1700" dirty="0" err="1"/>
              <a:t>persone</a:t>
            </a:r>
            <a:r>
              <a:rPr lang="en-GB" sz="1700" dirty="0"/>
              <a:t>)?</a:t>
            </a:r>
          </a:p>
          <a:p>
            <a:r>
              <a:rPr lang="en-GB" sz="1700" dirty="0"/>
              <a:t>Come </a:t>
            </a:r>
            <a:r>
              <a:rPr lang="en-GB" sz="1700" dirty="0" err="1"/>
              <a:t>cambieranno</a:t>
            </a:r>
            <a:r>
              <a:rPr lang="en-GB" sz="1700" dirty="0"/>
              <a:t> le </a:t>
            </a:r>
            <a:r>
              <a:rPr lang="en-GB" sz="1700" dirty="0" err="1"/>
              <a:t>produzioni</a:t>
            </a:r>
            <a:r>
              <a:rPr lang="en-GB" sz="1700" dirty="0"/>
              <a:t> </a:t>
            </a:r>
            <a:r>
              <a:rPr lang="en-GB" sz="1700" dirty="0" err="1"/>
              <a:t>agricole</a:t>
            </a:r>
            <a:r>
              <a:rPr lang="en-GB" sz="1700" dirty="0"/>
              <a:t> con </a:t>
            </a:r>
            <a:r>
              <a:rPr lang="en-GB" sz="1700" dirty="0" err="1"/>
              <a:t>l’implementazione</a:t>
            </a:r>
            <a:r>
              <a:rPr lang="en-GB" sz="1700" dirty="0"/>
              <a:t> </a:t>
            </a:r>
            <a:r>
              <a:rPr lang="en-GB" sz="1700" dirty="0" err="1"/>
              <a:t>delle</a:t>
            </a:r>
            <a:r>
              <a:rPr lang="en-GB" sz="1700" dirty="0"/>
              <a:t> </a:t>
            </a:r>
            <a:r>
              <a:rPr lang="en-GB" sz="1700" dirty="0" err="1"/>
              <a:t>politiche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PAC 23-27?</a:t>
            </a:r>
          </a:p>
          <a:p>
            <a:r>
              <a:rPr lang="en-GB" sz="1700" dirty="0" err="1"/>
              <a:t>Evoluzione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</a:t>
            </a:r>
            <a:r>
              <a:rPr lang="en-GB" sz="1700" dirty="0" err="1"/>
              <a:t>superficie</a:t>
            </a:r>
            <a:r>
              <a:rPr lang="en-GB" sz="1700" dirty="0"/>
              <a:t> </a:t>
            </a:r>
            <a:r>
              <a:rPr lang="en-GB" sz="1700" dirty="0" err="1"/>
              <a:t>agricola</a:t>
            </a:r>
            <a:r>
              <a:rPr lang="en-GB" sz="1700" dirty="0"/>
              <a:t> e </a:t>
            </a:r>
            <a:r>
              <a:rPr lang="en-GB" sz="1700" dirty="0" err="1"/>
              <a:t>possibile</a:t>
            </a:r>
            <a:r>
              <a:rPr lang="en-GB" sz="1700" dirty="0"/>
              <a:t> </a:t>
            </a:r>
            <a:r>
              <a:rPr lang="en-GB" sz="1700" dirty="0" err="1"/>
              <a:t>relazione</a:t>
            </a:r>
            <a:r>
              <a:rPr lang="en-GB" sz="1700" dirty="0"/>
              <a:t> con </a:t>
            </a:r>
            <a:r>
              <a:rPr lang="en-GB" sz="1700" dirty="0" err="1"/>
              <a:t>fenomeni</a:t>
            </a:r>
            <a:r>
              <a:rPr lang="en-GB" sz="1700" dirty="0"/>
              <a:t> </a:t>
            </a:r>
            <a:r>
              <a:rPr lang="en-GB" sz="1700" dirty="0" err="1"/>
              <a:t>ambientali</a:t>
            </a:r>
            <a:r>
              <a:rPr lang="en-GB" sz="1700" dirty="0"/>
              <a:t> (</a:t>
            </a:r>
            <a:r>
              <a:rPr lang="en-GB" sz="1700" dirty="0" err="1"/>
              <a:t>eg.</a:t>
            </a:r>
            <a:r>
              <a:rPr lang="en-GB" sz="1700" dirty="0"/>
              <a:t> </a:t>
            </a:r>
            <a:r>
              <a:rPr lang="en-GB" sz="1700" dirty="0" err="1"/>
              <a:t>siccità</a:t>
            </a:r>
            <a:r>
              <a:rPr lang="en-GB" sz="1700" dirty="0"/>
              <a:t> etc) e </a:t>
            </a:r>
            <a:r>
              <a:rPr lang="en-GB" sz="1700" dirty="0" err="1"/>
              <a:t>sociali</a:t>
            </a:r>
            <a:r>
              <a:rPr lang="en-GB" sz="1700" dirty="0"/>
              <a:t> (e.g. </a:t>
            </a:r>
            <a:r>
              <a:rPr lang="en-GB" sz="1700" dirty="0" err="1"/>
              <a:t>costruzione</a:t>
            </a:r>
            <a:r>
              <a:rPr lang="en-GB" sz="1700" dirty="0"/>
              <a:t> di </a:t>
            </a:r>
            <a:r>
              <a:rPr lang="en-GB" sz="1700" dirty="0" err="1"/>
              <a:t>strade</a:t>
            </a:r>
            <a:r>
              <a:rPr lang="en-GB" sz="1700" dirty="0"/>
              <a:t> ed </a:t>
            </a:r>
            <a:r>
              <a:rPr lang="en-GB" sz="1700" dirty="0" err="1"/>
              <a:t>edifici</a:t>
            </a:r>
            <a:r>
              <a:rPr lang="en-GB" sz="1700" dirty="0"/>
              <a:t>)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 </a:t>
            </a:r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11527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ctor with a sign in front of a large building&#10;&#10;Description automatically generated">
            <a:extLst>
              <a:ext uri="{FF2B5EF4-FFF2-40B4-BE49-F238E27FC236}">
                <a16:creationId xmlns:a16="http://schemas.microsoft.com/office/drawing/2014/main" id="{449AC433-EE5F-E42E-42D9-332986BC9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6000"/>
                    </a14:imgEffect>
                    <a14:imgEffect>
                      <a14:colorTemperature colorTemp="6681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A37FCCE8-F683-5448-BBD8-381781196B3C}"/>
              </a:ext>
            </a:extLst>
          </p:cNvPr>
          <p:cNvSpPr txBox="1">
            <a:spLocks/>
          </p:cNvSpPr>
          <p:nvPr/>
        </p:nvSpPr>
        <p:spPr>
          <a:xfrm>
            <a:off x="1372925" y="4022880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2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0A732B-DBC4-1DF5-FC92-475E647B5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8541"/>
            <a:ext cx="9144000" cy="1776579"/>
          </a:xfrm>
        </p:spPr>
        <p:txBody>
          <a:bodyPr>
            <a:normAutofit/>
          </a:bodyPr>
          <a:lstStyle/>
          <a:p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“Non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molla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 e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ci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benedica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!”. </a:t>
            </a:r>
            <a:b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proteste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degli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agricoltori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 il Green Deal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Europeo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visti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attraverso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4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dati</a:t>
            </a:r>
            <a:r>
              <a:rPr lang="en-GB" sz="3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807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52556-B1C1-2594-23EA-BDA01AF0B7DC}"/>
              </a:ext>
            </a:extLst>
          </p:cNvPr>
          <p:cNvSpPr txBox="1"/>
          <p:nvPr/>
        </p:nvSpPr>
        <p:spPr>
          <a:xfrm>
            <a:off x="436011" y="3845859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Introduzione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64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 fontScale="90000"/>
          </a:bodyPr>
          <a:lstStyle/>
          <a:p>
            <a:r>
              <a:rPr lang="en-GB" dirty="0" err="1"/>
              <a:t>Proteste</a:t>
            </a:r>
            <a:r>
              <a:rPr lang="en-GB" dirty="0"/>
              <a:t> in </a:t>
            </a:r>
            <a:r>
              <a:rPr lang="en-GB" dirty="0" err="1"/>
              <a:t>tutta</a:t>
            </a:r>
            <a:r>
              <a:rPr lang="en-GB" dirty="0"/>
              <a:t> Europa. Perche?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 err="1"/>
              <a:t>Tra</a:t>
            </a:r>
            <a:r>
              <a:rPr lang="en-GB" sz="1700" dirty="0"/>
              <a:t> la fine del 2023 e </a:t>
            </a:r>
            <a:r>
              <a:rPr lang="en-GB" sz="1700" dirty="0" err="1"/>
              <a:t>l’inizio</a:t>
            </a:r>
            <a:r>
              <a:rPr lang="en-GB" sz="1700" dirty="0"/>
              <a:t> del 2024 </a:t>
            </a:r>
            <a:r>
              <a:rPr lang="en-GB" sz="1700" dirty="0" err="1"/>
              <a:t>esplodono</a:t>
            </a:r>
            <a:r>
              <a:rPr lang="en-GB" sz="1700" dirty="0"/>
              <a:t> in </a:t>
            </a:r>
            <a:r>
              <a:rPr lang="en-GB" sz="1700" dirty="0" err="1"/>
              <a:t>tutta</a:t>
            </a:r>
            <a:r>
              <a:rPr lang="en-GB" sz="1700" dirty="0"/>
              <a:t> Europa </a:t>
            </a:r>
            <a:r>
              <a:rPr lang="en-GB" sz="1700" dirty="0" err="1"/>
              <a:t>una</a:t>
            </a:r>
            <a:r>
              <a:rPr lang="en-GB" sz="1700" dirty="0"/>
              <a:t> </a:t>
            </a:r>
            <a:r>
              <a:rPr lang="en-GB" sz="1700" dirty="0" err="1"/>
              <a:t>serie</a:t>
            </a:r>
            <a:r>
              <a:rPr lang="en-GB" sz="1700" dirty="0"/>
              <a:t> di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</a:t>
            </a:r>
            <a:r>
              <a:rPr lang="en-GB" sz="1700" dirty="0" err="1"/>
              <a:t>coinvolgono</a:t>
            </a:r>
            <a:r>
              <a:rPr lang="en-GB" sz="1700" dirty="0"/>
              <a:t> </a:t>
            </a:r>
            <a:r>
              <a:rPr lang="en-GB" sz="1700" dirty="0" err="1"/>
              <a:t>l’agricoltura</a:t>
            </a:r>
            <a:r>
              <a:rPr lang="en-GB" sz="1700" dirty="0"/>
              <a:t>. I </a:t>
            </a:r>
            <a:r>
              <a:rPr lang="en-GB" sz="1700" dirty="0" err="1"/>
              <a:t>giornali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riempiono</a:t>
            </a:r>
            <a:r>
              <a:rPr lang="en-GB" sz="1700" dirty="0"/>
              <a:t> di </a:t>
            </a:r>
            <a:r>
              <a:rPr lang="en-GB" sz="1700" dirty="0" err="1"/>
              <a:t>immagini</a:t>
            </a:r>
            <a:r>
              <a:rPr lang="en-GB" sz="1700" dirty="0"/>
              <a:t> di </a:t>
            </a:r>
            <a:r>
              <a:rPr lang="en-GB" sz="1700" dirty="0" err="1"/>
              <a:t>impatto</a:t>
            </a:r>
            <a:r>
              <a:rPr lang="en-GB" sz="1700" dirty="0"/>
              <a:t>: </a:t>
            </a:r>
            <a:r>
              <a:rPr lang="en-GB" sz="1700" dirty="0" err="1"/>
              <a:t>agricoltori</a:t>
            </a:r>
            <a:r>
              <a:rPr lang="en-GB" sz="1700" dirty="0"/>
              <a:t> e </a:t>
            </a:r>
            <a:r>
              <a:rPr lang="en-GB" sz="1700" dirty="0" err="1"/>
              <a:t>agricoltrici</a:t>
            </a:r>
            <a:r>
              <a:rPr lang="en-GB" sz="1700" dirty="0"/>
              <a:t> </a:t>
            </a:r>
            <a:r>
              <a:rPr lang="en-GB" sz="1700" dirty="0" err="1"/>
              <a:t>scendono</a:t>
            </a:r>
            <a:r>
              <a:rPr lang="en-GB" sz="1700" dirty="0"/>
              <a:t> in piazza sui </a:t>
            </a:r>
            <a:r>
              <a:rPr lang="en-GB" sz="1700" dirty="0" err="1"/>
              <a:t>loro</a:t>
            </a:r>
            <a:r>
              <a:rPr lang="en-GB" sz="1700" dirty="0"/>
              <a:t> </a:t>
            </a:r>
            <a:r>
              <a:rPr lang="en-GB" sz="1700" dirty="0" err="1"/>
              <a:t>trattori</a:t>
            </a:r>
            <a:r>
              <a:rPr lang="en-GB" sz="1700" dirty="0"/>
              <a:t>, </a:t>
            </a:r>
            <a:r>
              <a:rPr lang="en-GB" sz="1700" dirty="0" err="1"/>
              <a:t>bloccano</a:t>
            </a:r>
            <a:r>
              <a:rPr lang="en-GB" sz="1700" dirty="0"/>
              <a:t> </a:t>
            </a:r>
            <a:r>
              <a:rPr lang="en-GB" sz="1700" dirty="0" err="1"/>
              <a:t>strade</a:t>
            </a:r>
            <a:r>
              <a:rPr lang="en-GB" sz="1700" dirty="0"/>
              <a:t> e Caselli </a:t>
            </a:r>
            <a:r>
              <a:rPr lang="en-GB" sz="1700" dirty="0" err="1"/>
              <a:t>autostradali</a:t>
            </a:r>
            <a:r>
              <a:rPr lang="en-GB" sz="1700" dirty="0"/>
              <a:t>. </a:t>
            </a:r>
            <a:r>
              <a:rPr lang="en-GB" sz="1700" dirty="0" err="1"/>
              <a:t>Vogliono</a:t>
            </a:r>
            <a:r>
              <a:rPr lang="en-GB" sz="1700" dirty="0"/>
              <a:t> </a:t>
            </a:r>
            <a:r>
              <a:rPr lang="en-GB" sz="1700" dirty="0" err="1"/>
              <a:t>farsi</a:t>
            </a:r>
            <a:r>
              <a:rPr lang="en-GB" sz="1700" dirty="0"/>
              <a:t> </a:t>
            </a:r>
            <a:r>
              <a:rPr lang="en-GB" sz="1700" dirty="0" err="1"/>
              <a:t>sentire</a:t>
            </a:r>
            <a:r>
              <a:rPr lang="en-GB" sz="1700" dirty="0"/>
              <a:t>. 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Ma </a:t>
            </a:r>
            <a:r>
              <a:rPr lang="en-GB" sz="1700" dirty="0" err="1"/>
              <a:t>cosa</a:t>
            </a:r>
            <a:r>
              <a:rPr lang="en-GB" sz="1700" dirty="0"/>
              <a:t> </a:t>
            </a:r>
            <a:r>
              <a:rPr lang="en-GB" sz="1700" dirty="0" err="1"/>
              <a:t>chiedono</a:t>
            </a:r>
            <a:r>
              <a:rPr lang="en-GB" sz="1700" dirty="0"/>
              <a:t>?</a:t>
            </a:r>
          </a:p>
          <a:p>
            <a:pPr>
              <a:buFontTx/>
              <a:buChar char="-"/>
            </a:pPr>
            <a:r>
              <a:rPr lang="en-GB" sz="1700" dirty="0" err="1"/>
              <a:t>Revisione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PAC </a:t>
            </a:r>
            <a:r>
              <a:rPr lang="en-GB" sz="1700" dirty="0" err="1"/>
              <a:t>europea</a:t>
            </a:r>
            <a:r>
              <a:rPr lang="en-GB" sz="1700" dirty="0"/>
              <a:t> 23-27 (in </a:t>
            </a:r>
            <a:r>
              <a:rPr lang="en-GB" sz="1700" dirty="0" err="1"/>
              <a:t>particolare</a:t>
            </a:r>
            <a:r>
              <a:rPr lang="en-GB" sz="1700" dirty="0"/>
              <a:t> </a:t>
            </a:r>
            <a:r>
              <a:rPr lang="en-GB" sz="1700" dirty="0" err="1"/>
              <a:t>obbligo</a:t>
            </a:r>
            <a:r>
              <a:rPr lang="en-GB" sz="1700" dirty="0"/>
              <a:t> di non </a:t>
            </a:r>
            <a:r>
              <a:rPr lang="en-GB" sz="1700" dirty="0" err="1"/>
              <a:t>coltivare</a:t>
            </a:r>
            <a:r>
              <a:rPr lang="en-GB" sz="1700" dirty="0"/>
              <a:t> il 4% </a:t>
            </a:r>
            <a:r>
              <a:rPr lang="en-GB" sz="1700" dirty="0" err="1"/>
              <a:t>dei</a:t>
            </a:r>
            <a:r>
              <a:rPr lang="en-GB" sz="1700" dirty="0"/>
              <a:t> </a:t>
            </a:r>
            <a:r>
              <a:rPr lang="en-GB" sz="1700" dirty="0" err="1"/>
              <a:t>terreni</a:t>
            </a:r>
            <a:r>
              <a:rPr lang="en-GB" sz="1700" dirty="0"/>
              <a:t>)</a:t>
            </a:r>
          </a:p>
          <a:p>
            <a:pPr>
              <a:buFontTx/>
              <a:buChar char="-"/>
            </a:pPr>
            <a:r>
              <a:rPr lang="en-GB" sz="1700" dirty="0" err="1"/>
              <a:t>Limitazione</a:t>
            </a:r>
            <a:r>
              <a:rPr lang="en-GB" sz="1700" dirty="0"/>
              <a:t> di </a:t>
            </a:r>
            <a:r>
              <a:rPr lang="en-GB" sz="1700" dirty="0" err="1"/>
              <a:t>importazioni</a:t>
            </a:r>
            <a:r>
              <a:rPr lang="en-GB" sz="1700" dirty="0"/>
              <a:t> e </a:t>
            </a:r>
            <a:r>
              <a:rPr lang="en-GB" sz="1700" dirty="0" err="1"/>
              <a:t>libertà</a:t>
            </a:r>
            <a:r>
              <a:rPr lang="en-GB" sz="1700" dirty="0"/>
              <a:t> di impresa</a:t>
            </a:r>
          </a:p>
          <a:p>
            <a:pPr>
              <a:buFontTx/>
              <a:buChar char="-"/>
            </a:pPr>
            <a:r>
              <a:rPr lang="en-GB" sz="1700" dirty="0" err="1"/>
              <a:t>Detassazione</a:t>
            </a:r>
            <a:r>
              <a:rPr lang="en-GB" sz="1700" dirty="0"/>
              <a:t> &amp; </a:t>
            </a:r>
            <a:r>
              <a:rPr lang="en-GB" sz="1700" dirty="0" err="1"/>
              <a:t>agevolazioni</a:t>
            </a:r>
            <a:endParaRPr lang="en-GB" sz="1700" dirty="0"/>
          </a:p>
          <a:p>
            <a:pPr>
              <a:buFontTx/>
              <a:buChar char="-"/>
            </a:pPr>
            <a:r>
              <a:rPr lang="en-GB" sz="1700" dirty="0" err="1"/>
              <a:t>Regolmenti</a:t>
            </a:r>
            <a:r>
              <a:rPr lang="en-GB" sz="1700" dirty="0"/>
              <a:t> </a:t>
            </a:r>
            <a:r>
              <a:rPr lang="en-GB" sz="1700" dirty="0" err="1"/>
              <a:t>contro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cibi</a:t>
            </a:r>
            <a:r>
              <a:rPr lang="en-GB" sz="1700" dirty="0"/>
              <a:t> </a:t>
            </a:r>
            <a:r>
              <a:rPr lang="en-GB" sz="1700" dirty="0" err="1"/>
              <a:t>sintetici</a:t>
            </a:r>
            <a:endParaRPr lang="en-GB" sz="1700" dirty="0"/>
          </a:p>
          <a:p>
            <a:pPr>
              <a:buFontTx/>
              <a:buChar char="-"/>
            </a:pPr>
            <a:r>
              <a:rPr lang="en-GB" sz="1700" dirty="0" err="1"/>
              <a:t>Contenimento</a:t>
            </a:r>
            <a:r>
              <a:rPr lang="en-GB" sz="1700" dirty="0"/>
              <a:t> </a:t>
            </a:r>
            <a:r>
              <a:rPr lang="en-GB" sz="1700" dirty="0" err="1"/>
              <a:t>della</a:t>
            </a:r>
            <a:r>
              <a:rPr lang="en-GB" sz="1700" dirty="0"/>
              <a:t> fauna </a:t>
            </a:r>
            <a:r>
              <a:rPr lang="en-GB" sz="1700" dirty="0" err="1"/>
              <a:t>selvatica</a:t>
            </a:r>
            <a:r>
              <a:rPr lang="en-GB" sz="1700" dirty="0"/>
              <a:t> </a:t>
            </a:r>
          </a:p>
          <a:p>
            <a:pPr>
              <a:buFontTx/>
              <a:buChar char="-"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60950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539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78195AD6-2A97-2635-B9A4-9E0F1142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77" y="3681523"/>
            <a:ext cx="4465320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19656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FF0A38-2B74-FF9F-85D0-B2C56E3C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1283747"/>
          </a:xfrm>
        </p:spPr>
        <p:txBody>
          <a:bodyPr anchor="t">
            <a:normAutofit/>
          </a:bodyPr>
          <a:lstStyle/>
          <a:p>
            <a:r>
              <a:rPr lang="en-GB" dirty="0"/>
              <a:t>A </a:t>
            </a:r>
            <a:r>
              <a:rPr lang="en-GB" dirty="0" err="1"/>
              <a:t>che</a:t>
            </a:r>
            <a:r>
              <a:rPr lang="en-GB" dirty="0"/>
              <a:t> punto </a:t>
            </a:r>
            <a:r>
              <a:rPr lang="en-GB" dirty="0" err="1"/>
              <a:t>siamo</a:t>
            </a:r>
            <a:r>
              <a:rPr lang="en-GB" dirty="0"/>
              <a:t>?</a:t>
            </a:r>
          </a:p>
        </p:txBody>
      </p:sp>
      <p:pic>
        <p:nvPicPr>
          <p:cNvPr id="13" name="Picture 12" descr="Un trattore in lontananza in una fattoria">
            <a:extLst>
              <a:ext uri="{FF2B5EF4-FFF2-40B4-BE49-F238E27FC236}">
                <a16:creationId xmlns:a16="http://schemas.microsoft.com/office/drawing/2014/main" id="{B8E3DF17-DBA7-ED3B-813E-8FB0E4982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 b="640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53CE4-C8DA-A115-6A82-0C37C8E3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 err="1"/>
              <a:t>L’idea</a:t>
            </a:r>
            <a:r>
              <a:rPr lang="en-GB" sz="1700" dirty="0"/>
              <a:t> di </a:t>
            </a:r>
            <a:r>
              <a:rPr lang="en-GB" sz="1700" dirty="0" err="1"/>
              <a:t>proporre</a:t>
            </a:r>
            <a:r>
              <a:rPr lang="en-GB" sz="1700" dirty="0"/>
              <a:t> </a:t>
            </a:r>
            <a:r>
              <a:rPr lang="en-GB" sz="1700" dirty="0" err="1"/>
              <a:t>questo</a:t>
            </a:r>
            <a:r>
              <a:rPr lang="en-GB" sz="1700" dirty="0"/>
              <a:t> </a:t>
            </a:r>
            <a:r>
              <a:rPr lang="en-GB" sz="1700" dirty="0" err="1"/>
              <a:t>progetto</a:t>
            </a:r>
            <a:r>
              <a:rPr lang="en-GB" sz="1700" dirty="0"/>
              <a:t> </a:t>
            </a:r>
            <a:r>
              <a:rPr lang="en-GB" sz="1700" dirty="0" err="1"/>
              <a:t>viene</a:t>
            </a:r>
            <a:r>
              <a:rPr lang="en-GB" sz="1700" dirty="0"/>
              <a:t> dal </a:t>
            </a:r>
            <a:r>
              <a:rPr lang="en-GB" sz="1700" dirty="0" err="1"/>
              <a:t>fatto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il punto a cui </a:t>
            </a:r>
            <a:r>
              <a:rPr lang="en-GB" sz="1700" dirty="0" err="1"/>
              <a:t>siamo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uno solo: </a:t>
            </a:r>
            <a:r>
              <a:rPr lang="en-GB" sz="1700" dirty="0" err="1"/>
              <a:t>quello</a:t>
            </a:r>
            <a:r>
              <a:rPr lang="en-GB" sz="1700" dirty="0"/>
              <a:t> di </a:t>
            </a:r>
            <a:r>
              <a:rPr lang="en-GB" sz="1700" dirty="0" err="1"/>
              <a:t>domanda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La </a:t>
            </a:r>
            <a:r>
              <a:rPr lang="en-GB" sz="1700" dirty="0" err="1"/>
              <a:t>letteratura</a:t>
            </a:r>
            <a:r>
              <a:rPr lang="en-GB" sz="1700" dirty="0"/>
              <a:t> in </a:t>
            </a:r>
            <a:r>
              <a:rPr lang="en-GB" sz="1700" dirty="0" err="1"/>
              <a:t>materia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</a:t>
            </a:r>
            <a:r>
              <a:rPr lang="en-GB" sz="1700" dirty="0" err="1"/>
              <a:t>ancora</a:t>
            </a:r>
            <a:r>
              <a:rPr lang="en-GB" sz="1700" dirty="0"/>
              <a:t> </a:t>
            </a:r>
            <a:r>
              <a:rPr lang="en-GB" sz="1700" dirty="0" err="1"/>
              <a:t>acerba</a:t>
            </a:r>
            <a:r>
              <a:rPr lang="en-GB" sz="1700" dirty="0"/>
              <a:t> e </a:t>
            </a:r>
            <a:r>
              <a:rPr lang="en-GB" sz="1700" dirty="0" err="1"/>
              <a:t>incompleta</a:t>
            </a:r>
            <a:r>
              <a:rPr lang="en-GB" sz="1700" dirty="0"/>
              <a:t>, </a:t>
            </a:r>
            <a:r>
              <a:rPr lang="en-GB" sz="1700" dirty="0" err="1"/>
              <a:t>sia</a:t>
            </a:r>
            <a:r>
              <a:rPr lang="en-GB" sz="1700" dirty="0"/>
              <a:t> per il </a:t>
            </a:r>
            <a:r>
              <a:rPr lang="en-GB" sz="1700" dirty="0" err="1"/>
              <a:t>fatto</a:t>
            </a:r>
            <a:r>
              <a:rPr lang="en-GB" sz="1700" dirty="0"/>
              <a:t> </a:t>
            </a:r>
            <a:r>
              <a:rPr lang="en-GB" sz="1700" dirty="0" err="1"/>
              <a:t>che</a:t>
            </a:r>
            <a:r>
              <a:rPr lang="en-GB" sz="1700" dirty="0"/>
              <a:t> le </a:t>
            </a:r>
            <a:r>
              <a:rPr lang="en-GB" sz="1700" dirty="0" err="1"/>
              <a:t>proteste</a:t>
            </a:r>
            <a:r>
              <a:rPr lang="en-GB" sz="1700" dirty="0"/>
              <a:t> </a:t>
            </a:r>
            <a:r>
              <a:rPr lang="en-GB" sz="1700" dirty="0" err="1"/>
              <a:t>sono</a:t>
            </a:r>
            <a:r>
              <a:rPr lang="en-GB" sz="1700" dirty="0"/>
              <a:t> </a:t>
            </a:r>
            <a:r>
              <a:rPr lang="en-GB" sz="1700" dirty="0" err="1"/>
              <a:t>ancora</a:t>
            </a:r>
            <a:r>
              <a:rPr lang="en-GB" sz="1700" dirty="0"/>
              <a:t> </a:t>
            </a:r>
            <a:r>
              <a:rPr lang="en-GB" sz="1700" dirty="0" err="1"/>
              <a:t>recenti</a:t>
            </a:r>
            <a:r>
              <a:rPr lang="en-GB" sz="1700" dirty="0"/>
              <a:t> </a:t>
            </a:r>
            <a:r>
              <a:rPr lang="en-GB" sz="1700" dirty="0" err="1"/>
              <a:t>sia</a:t>
            </a:r>
            <a:r>
              <a:rPr lang="en-GB" sz="1700" dirty="0"/>
              <a:t> per la </a:t>
            </a:r>
            <a:r>
              <a:rPr lang="en-GB" sz="1700" dirty="0" err="1"/>
              <a:t>complessità</a:t>
            </a:r>
            <a:r>
              <a:rPr lang="en-GB" sz="1700" dirty="0"/>
              <a:t> di </a:t>
            </a:r>
            <a:r>
              <a:rPr lang="en-GB" sz="1700" dirty="0" err="1"/>
              <a:t>voci</a:t>
            </a:r>
            <a:r>
              <a:rPr lang="en-GB" sz="1700" dirty="0"/>
              <a:t> e </a:t>
            </a:r>
            <a:r>
              <a:rPr lang="en-GB" sz="1700" dirty="0" err="1"/>
              <a:t>attori</a:t>
            </a:r>
            <a:r>
              <a:rPr lang="en-GB" sz="1700" dirty="0"/>
              <a:t> </a:t>
            </a:r>
            <a:r>
              <a:rPr lang="en-GB" sz="1700" dirty="0" err="1"/>
              <a:t>coinvolti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Il nostro </a:t>
            </a:r>
            <a:r>
              <a:rPr lang="en-GB" sz="1700" dirty="0" err="1"/>
              <a:t>approccio</a:t>
            </a:r>
            <a:r>
              <a:rPr lang="en-GB" sz="1700" dirty="0"/>
              <a:t> </a:t>
            </a:r>
            <a:r>
              <a:rPr lang="en-GB" sz="1700" dirty="0" err="1"/>
              <a:t>è</a:t>
            </a:r>
            <a:r>
              <a:rPr lang="en-GB" sz="1700" dirty="0"/>
              <a:t> </a:t>
            </a:r>
            <a:r>
              <a:rPr lang="en-GB" sz="1700" dirty="0" err="1"/>
              <a:t>guidato</a:t>
            </a:r>
            <a:r>
              <a:rPr lang="en-GB" sz="1700" dirty="0"/>
              <a:t> dal </a:t>
            </a:r>
            <a:r>
              <a:rPr lang="en-GB" sz="1700" dirty="0" err="1"/>
              <a:t>lavoro</a:t>
            </a:r>
            <a:r>
              <a:rPr lang="en-GB" sz="1700" dirty="0"/>
              <a:t> di </a:t>
            </a:r>
            <a:r>
              <a:rPr lang="en-GB" sz="1700" dirty="0" err="1"/>
              <a:t>espert</a:t>
            </a:r>
            <a:r>
              <a:rPr lang="en-GB" sz="1700" dirty="0"/>
              <a:t>* </a:t>
            </a:r>
            <a:r>
              <a:rPr lang="en-GB" sz="1700" dirty="0" err="1"/>
              <a:t>quali</a:t>
            </a:r>
            <a:r>
              <a:rPr lang="en-GB" sz="1700" dirty="0"/>
              <a:t>: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Piero Bevilacqua</a:t>
            </a:r>
          </a:p>
          <a:p>
            <a:pPr marL="0" indent="0">
              <a:buNone/>
            </a:pPr>
            <a:r>
              <a:rPr lang="en-GB" sz="1700" dirty="0"/>
              <a:t>Aurora </a:t>
            </a:r>
            <a:r>
              <a:rPr lang="en-GB" sz="1700" dirty="0" err="1"/>
              <a:t>Petrini</a:t>
            </a:r>
            <a:endParaRPr lang="en-GB" sz="1700" dirty="0"/>
          </a:p>
          <a:p>
            <a:pPr marL="0" indent="0">
              <a:buNone/>
            </a:pPr>
            <a:r>
              <a:rPr lang="en-GB" sz="1700" dirty="0" err="1"/>
              <a:t>Duccio</a:t>
            </a:r>
            <a:r>
              <a:rPr lang="en-GB" sz="1700" dirty="0"/>
              <a:t> </a:t>
            </a:r>
            <a:r>
              <a:rPr lang="en-GB" sz="1700" dirty="0" err="1"/>
              <a:t>Facchini</a:t>
            </a:r>
            <a:endParaRPr lang="en-GB" sz="1700" dirty="0"/>
          </a:p>
          <a:p>
            <a:pPr marL="0" indent="0">
              <a:buNone/>
            </a:pPr>
            <a:r>
              <a:rPr lang="en-GB" sz="1700" dirty="0"/>
              <a:t>Gianluca </a:t>
            </a:r>
            <a:r>
              <a:rPr lang="en-GB" sz="1700" dirty="0" err="1"/>
              <a:t>Brunori</a:t>
            </a: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 </a:t>
            </a:r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74143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539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7259"/>
                    </a14:imgEffect>
                    <a14:imgEffect>
                      <a14:saturation sat="108000"/>
                    </a14:imgEffect>
                    <a14:imgEffect>
                      <a14:brightnessContrast bright="-22000" contrast="1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3364960-7D1E-6044-416B-DA9B735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2453901"/>
            <a:ext cx="4459941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859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7931-4740-2842-5005-A4C8A62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strutturati</a:t>
            </a:r>
            <a:endParaRPr lang="en-US" dirty="0"/>
          </a:p>
        </p:txBody>
      </p:sp>
      <p:pic>
        <p:nvPicPr>
          <p:cNvPr id="8" name="Content Placeholder 7" descr="A logo with blue and red text&#10;&#10;Description automatically generated">
            <a:extLst>
              <a:ext uri="{FF2B5EF4-FFF2-40B4-BE49-F238E27FC236}">
                <a16:creationId xmlns:a16="http://schemas.microsoft.com/office/drawing/2014/main" id="{2E770DD6-6FDF-1B49-4D7F-72FA4C1FD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60" y="609599"/>
            <a:ext cx="1571924" cy="118349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9438128-6CFD-B2BB-F121-4F6B60E81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1"/>
            <a:ext cx="6420213" cy="420669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siti</a:t>
            </a:r>
            <a:r>
              <a:rPr lang="en-US" sz="2000" dirty="0"/>
              <a:t> </a:t>
            </a:r>
            <a:r>
              <a:rPr lang="en-US" sz="2000" dirty="0" err="1"/>
              <a:t>offrono</a:t>
            </a:r>
            <a:r>
              <a:rPr lang="en-US" sz="2000" dirty="0"/>
              <a:t> </a:t>
            </a:r>
            <a:r>
              <a:rPr lang="en-US" sz="2000" dirty="0" err="1"/>
              <a:t>diversi</a:t>
            </a:r>
            <a:r>
              <a:rPr lang="en-US" sz="2000" dirty="0"/>
              <a:t> dataset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decrivono</a:t>
            </a:r>
            <a:r>
              <a:rPr lang="en-US" sz="2000" dirty="0"/>
              <a:t> la </a:t>
            </a:r>
            <a:r>
              <a:rPr lang="en-US" sz="2000" dirty="0" err="1"/>
              <a:t>situazione</a:t>
            </a:r>
            <a:r>
              <a:rPr lang="en-US" sz="2000" dirty="0"/>
              <a:t> </a:t>
            </a:r>
            <a:r>
              <a:rPr lang="en-US" sz="2000" dirty="0" err="1"/>
              <a:t>dell’industria</a:t>
            </a:r>
            <a:r>
              <a:rPr lang="en-US" sz="2000" dirty="0"/>
              <a:t> </a:t>
            </a:r>
            <a:r>
              <a:rPr lang="en-US" sz="2000" dirty="0" err="1"/>
              <a:t>agroalimentare</a:t>
            </a:r>
            <a:r>
              <a:rPr lang="en-US" sz="2000" dirty="0"/>
              <a:t> sotto </a:t>
            </a:r>
            <a:r>
              <a:rPr lang="en-US" sz="2000" dirty="0" err="1"/>
              <a:t>diversi</a:t>
            </a:r>
            <a:r>
              <a:rPr lang="en-US" sz="2000" dirty="0"/>
              <a:t> </a:t>
            </a:r>
            <a:r>
              <a:rPr lang="en-US" sz="2000" dirty="0" err="1"/>
              <a:t>punti</a:t>
            </a:r>
            <a:r>
              <a:rPr lang="en-US" sz="2000" dirty="0"/>
              <a:t> di vista (e.g., </a:t>
            </a:r>
            <a:r>
              <a:rPr lang="en-US" sz="2000" dirty="0" err="1"/>
              <a:t>economico</a:t>
            </a:r>
            <a:r>
              <a:rPr lang="en-US" sz="2000" dirty="0"/>
              <a:t>, </a:t>
            </a:r>
            <a:r>
              <a:rPr lang="en-US" sz="2000" dirty="0" err="1"/>
              <a:t>finanziario</a:t>
            </a:r>
            <a:r>
              <a:rPr lang="en-US" sz="2000" dirty="0"/>
              <a:t>, </a:t>
            </a:r>
            <a:r>
              <a:rPr lang="en-US" sz="2000" dirty="0" err="1"/>
              <a:t>produttivo</a:t>
            </a:r>
            <a:r>
              <a:rPr lang="en-US" sz="2000" dirty="0"/>
              <a:t>, </a:t>
            </a:r>
            <a:r>
              <a:rPr lang="en-US" sz="2000" dirty="0" err="1"/>
              <a:t>ambientale</a:t>
            </a:r>
            <a:r>
              <a:rPr lang="en-US" sz="2000" dirty="0"/>
              <a:t> etc.)</a:t>
            </a:r>
          </a:p>
          <a:p>
            <a:r>
              <a:rPr lang="en-US" sz="2000" dirty="0"/>
              <a:t>CREA e RICA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centri</a:t>
            </a:r>
            <a:r>
              <a:rPr lang="en-US" sz="2000" dirty="0"/>
              <a:t> di </a:t>
            </a:r>
            <a:r>
              <a:rPr lang="en-US" sz="2000" dirty="0" err="1"/>
              <a:t>ricerca</a:t>
            </a:r>
            <a:r>
              <a:rPr lang="en-US" sz="2000" dirty="0"/>
              <a:t> </a:t>
            </a:r>
            <a:r>
              <a:rPr lang="en-US" sz="2000" dirty="0" err="1"/>
              <a:t>incentrati</a:t>
            </a:r>
            <a:r>
              <a:rPr lang="en-US" sz="2000" dirty="0"/>
              <a:t> </a:t>
            </a:r>
            <a:r>
              <a:rPr lang="en-US" sz="2000" dirty="0" err="1"/>
              <a:t>sull’agroalimentare</a:t>
            </a:r>
            <a:r>
              <a:rPr lang="en-US" sz="2000" dirty="0"/>
              <a:t> e I </a:t>
            </a:r>
            <a:r>
              <a:rPr lang="en-US" sz="2000" dirty="0" err="1"/>
              <a:t>loro</a:t>
            </a:r>
            <a:r>
              <a:rPr lang="en-US" sz="2000" dirty="0"/>
              <a:t> dataset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disponibili</a:t>
            </a:r>
            <a:r>
              <a:rPr lang="en-US" sz="2000" dirty="0"/>
              <a:t> a* </a:t>
            </a:r>
            <a:r>
              <a:rPr lang="en-US" sz="2000" dirty="0" err="1"/>
              <a:t>ricercator</a:t>
            </a:r>
            <a:r>
              <a:rPr lang="en-US" sz="2000" dirty="0"/>
              <a:t>*</a:t>
            </a:r>
          </a:p>
          <a:p>
            <a:r>
              <a:rPr lang="en-US" sz="2000" dirty="0" err="1"/>
              <a:t>Anche</a:t>
            </a:r>
            <a:r>
              <a:rPr lang="en-US" sz="2000" dirty="0"/>
              <a:t> ISTAT ha a </a:t>
            </a:r>
            <a:r>
              <a:rPr lang="en-US" sz="2000" dirty="0" err="1"/>
              <a:t>disposizione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serie</a:t>
            </a:r>
            <a:r>
              <a:rPr lang="en-US" sz="2000" dirty="0"/>
              <a:t> di dataset. Di </a:t>
            </a:r>
            <a:r>
              <a:rPr lang="en-US" sz="2000" dirty="0" err="1"/>
              <a:t>particolare</a:t>
            </a:r>
            <a:r>
              <a:rPr lang="en-US" sz="2000" dirty="0"/>
              <a:t> </a:t>
            </a:r>
            <a:r>
              <a:rPr lang="en-US" sz="2000" dirty="0" err="1"/>
              <a:t>rilevanza</a:t>
            </a:r>
            <a:r>
              <a:rPr lang="en-US" sz="2000" dirty="0"/>
              <a:t> ai </a:t>
            </a:r>
            <a:r>
              <a:rPr lang="en-US" sz="2000" dirty="0" err="1"/>
              <a:t>fini</a:t>
            </a:r>
            <a:r>
              <a:rPr lang="en-US" sz="2000" dirty="0"/>
              <a:t> de nostro </a:t>
            </a:r>
            <a:r>
              <a:rPr lang="en-US" sz="2000" dirty="0" err="1"/>
              <a:t>lavoro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quelli</a:t>
            </a:r>
            <a:r>
              <a:rPr lang="en-US" sz="2000" dirty="0"/>
              <a:t> del </a:t>
            </a:r>
            <a:r>
              <a:rPr lang="en-US" sz="2000" dirty="0" err="1"/>
              <a:t>Censimento</a:t>
            </a:r>
            <a:r>
              <a:rPr lang="en-US" sz="2000" dirty="0"/>
              <a:t> </a:t>
            </a:r>
            <a:r>
              <a:rPr lang="en-US" sz="2000" dirty="0" err="1"/>
              <a:t>Agricolo</a:t>
            </a:r>
            <a:r>
              <a:rPr lang="en-US" sz="2000" dirty="0"/>
              <a:t> 2020 </a:t>
            </a:r>
          </a:p>
          <a:p>
            <a:pPr marL="0" indent="0">
              <a:buNone/>
            </a:pPr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, </a:t>
            </a:r>
            <a:r>
              <a:rPr lang="en-US" sz="2000" dirty="0" err="1"/>
              <a:t>sia</a:t>
            </a:r>
            <a:r>
              <a:rPr lang="en-US" sz="2000" dirty="0"/>
              <a:t> </a:t>
            </a:r>
            <a:r>
              <a:rPr lang="en-US" sz="2000" dirty="0" err="1"/>
              <a:t>singolarmente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combinati</a:t>
            </a:r>
            <a:r>
              <a:rPr lang="en-US" sz="2000" dirty="0"/>
              <a:t>, ci </a:t>
            </a:r>
            <a:r>
              <a:rPr lang="en-US" sz="2000" dirty="0" err="1"/>
              <a:t>permetteranno</a:t>
            </a:r>
            <a:r>
              <a:rPr lang="en-US" sz="2000" dirty="0"/>
              <a:t> da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parte</a:t>
            </a:r>
            <a:r>
              <a:rPr lang="en-US" sz="2000" dirty="0"/>
              <a:t> di </a:t>
            </a:r>
            <a:r>
              <a:rPr lang="en-US" sz="2000" dirty="0" err="1"/>
              <a:t>descrivere</a:t>
            </a:r>
            <a:r>
              <a:rPr lang="en-US" sz="2000" dirty="0"/>
              <a:t> la </a:t>
            </a:r>
            <a:r>
              <a:rPr lang="en-US" sz="2000" dirty="0" err="1"/>
              <a:t>situazione</a:t>
            </a:r>
            <a:r>
              <a:rPr lang="en-US" sz="2000" dirty="0"/>
              <a:t>, </a:t>
            </a:r>
            <a:r>
              <a:rPr lang="en-US" sz="2000" dirty="0" err="1"/>
              <a:t>dall’altra</a:t>
            </a:r>
            <a:r>
              <a:rPr lang="en-US" sz="2000" dirty="0"/>
              <a:t> di fare </a:t>
            </a:r>
            <a:r>
              <a:rPr lang="en-US" sz="2000" dirty="0" err="1"/>
              <a:t>previsioni</a:t>
            </a:r>
            <a:r>
              <a:rPr lang="en-US" sz="2000" dirty="0"/>
              <a:t> </a:t>
            </a:r>
            <a:r>
              <a:rPr lang="en-US" sz="2000" dirty="0" err="1"/>
              <a:t>sull’andamento</a:t>
            </a:r>
            <a:r>
              <a:rPr lang="en-US" sz="2000" dirty="0"/>
              <a:t> </a:t>
            </a:r>
            <a:r>
              <a:rPr lang="en-US" sz="2000" dirty="0" err="1"/>
              <a:t>dell’industria</a:t>
            </a:r>
            <a:r>
              <a:rPr lang="en-US" sz="2000" dirty="0"/>
              <a:t> in base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PAC</a:t>
            </a:r>
          </a:p>
        </p:txBody>
      </p:sp>
      <p:pic>
        <p:nvPicPr>
          <p:cNvPr id="6" name="Content Placeholder 5" descr="A green and blue logo&#10;&#10;Description automatically generated">
            <a:extLst>
              <a:ext uri="{FF2B5EF4-FFF2-40B4-BE49-F238E27FC236}">
                <a16:creationId xmlns:a16="http://schemas.microsoft.com/office/drawing/2014/main" id="{94E87881-70A1-9961-F39E-4BCCDB47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40" y="2094572"/>
            <a:ext cx="2167364" cy="1183495"/>
          </a:xfrm>
          <a:prstGeom prst="rect">
            <a:avLst/>
          </a:prstGeom>
        </p:spPr>
      </p:pic>
      <p:pic>
        <p:nvPicPr>
          <p:cNvPr id="12" name="Picture 11" descr="A logo with green and red and white colors&#10;&#10;Description automatically generated">
            <a:extLst>
              <a:ext uri="{FF2B5EF4-FFF2-40B4-BE49-F238E27FC236}">
                <a16:creationId xmlns:a16="http://schemas.microsoft.com/office/drawing/2014/main" id="{075ABBAD-77FB-0BCB-CCD4-0FC92577B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3601004"/>
            <a:ext cx="2606508" cy="1149022"/>
          </a:xfrm>
          <a:prstGeom prst="rect">
            <a:avLst/>
          </a:prstGeom>
        </p:spPr>
      </p:pic>
      <p:pic>
        <p:nvPicPr>
          <p:cNvPr id="10" name="Picture 9" descr="A red and grey logo&#10;&#10;Description automatically generated">
            <a:extLst>
              <a:ext uri="{FF2B5EF4-FFF2-40B4-BE49-F238E27FC236}">
                <a16:creationId xmlns:a16="http://schemas.microsoft.com/office/drawing/2014/main" id="{59B716DD-0965-816D-2514-E1897881C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5121690"/>
            <a:ext cx="2606508" cy="10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C8E2F-9B73-9D35-1D94-3A67E959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strutturati</a:t>
            </a:r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7AABED25-036D-7496-91AD-5160D46D0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1"/>
            <a:ext cx="6433805" cy="3970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Attraverso</a:t>
            </a:r>
            <a:r>
              <a:rPr lang="en-US" sz="2000" dirty="0"/>
              <a:t> </a:t>
            </a:r>
            <a:r>
              <a:rPr lang="en-US" sz="2000" dirty="0" err="1"/>
              <a:t>l’impiego</a:t>
            </a:r>
            <a:r>
              <a:rPr lang="en-US" sz="2000" dirty="0"/>
              <a:t> di </a:t>
            </a:r>
            <a:r>
              <a:rPr lang="en-US" sz="2000" dirty="0" err="1"/>
              <a:t>metodi</a:t>
            </a:r>
            <a:r>
              <a:rPr lang="en-US" sz="2000" dirty="0"/>
              <a:t> di scraping di Social Media come X, Reddit e Facebook </a:t>
            </a:r>
            <a:r>
              <a:rPr lang="en-US" sz="2000" dirty="0" err="1"/>
              <a:t>speriamo</a:t>
            </a:r>
            <a:r>
              <a:rPr lang="en-US" sz="2000" dirty="0"/>
              <a:t> di </a:t>
            </a:r>
            <a:r>
              <a:rPr lang="en-US" sz="2000" dirty="0" err="1"/>
              <a:t>ottenere</a:t>
            </a:r>
            <a:r>
              <a:rPr lang="en-US" sz="2000" dirty="0"/>
              <a:t>: </a:t>
            </a:r>
          </a:p>
          <a:p>
            <a:endParaRPr lang="en-US" sz="2000" dirty="0"/>
          </a:p>
          <a:p>
            <a:pPr lvl="1"/>
            <a:r>
              <a:rPr lang="en-US" sz="1600" dirty="0"/>
              <a:t>Una </a:t>
            </a:r>
            <a:r>
              <a:rPr lang="en-US" sz="1600" dirty="0" err="1"/>
              <a:t>mappatura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proteste</a:t>
            </a:r>
            <a:r>
              <a:rPr lang="en-US" sz="1600" dirty="0"/>
              <a:t>: dove </a:t>
            </a:r>
            <a:r>
              <a:rPr lang="en-US" sz="1600" dirty="0" err="1"/>
              <a:t>sono</a:t>
            </a:r>
            <a:r>
              <a:rPr lang="en-US" sz="1600" dirty="0"/>
              <a:t> concentrate? </a:t>
            </a:r>
          </a:p>
          <a:p>
            <a:pPr lvl="1"/>
            <a:r>
              <a:rPr lang="en-US" sz="1600" dirty="0" err="1"/>
              <a:t>Analisi</a:t>
            </a:r>
            <a:r>
              <a:rPr lang="en-US" sz="1600" dirty="0"/>
              <a:t> </a:t>
            </a:r>
            <a:r>
              <a:rPr lang="en-US" sz="1600" dirty="0" err="1"/>
              <a:t>quantitativa</a:t>
            </a:r>
            <a:r>
              <a:rPr lang="en-US" sz="1600" dirty="0"/>
              <a:t> del </a:t>
            </a:r>
            <a:r>
              <a:rPr lang="en-US" sz="1600" dirty="0" err="1"/>
              <a:t>discorso</a:t>
            </a:r>
            <a:r>
              <a:rPr lang="en-US" sz="1600" dirty="0"/>
              <a:t> e </a:t>
            </a:r>
            <a:r>
              <a:rPr lang="en-US" sz="1600" dirty="0" err="1"/>
              <a:t>analisi</a:t>
            </a:r>
            <a:r>
              <a:rPr lang="en-US" sz="1600" dirty="0"/>
              <a:t> del sentiment </a:t>
            </a:r>
            <a:r>
              <a:rPr lang="en-US" sz="1600" dirty="0" err="1"/>
              <a:t>che</a:t>
            </a:r>
            <a:r>
              <a:rPr lang="en-US" sz="1600" dirty="0"/>
              <a:t> anima </a:t>
            </a:r>
            <a:r>
              <a:rPr lang="en-US" sz="1600" dirty="0" err="1"/>
              <a:t>l’opinione</a:t>
            </a:r>
            <a:r>
              <a:rPr lang="en-US" sz="1600" dirty="0"/>
              <a:t> </a:t>
            </a:r>
            <a:r>
              <a:rPr lang="en-US" sz="1600" dirty="0" err="1"/>
              <a:t>pubblica</a:t>
            </a:r>
            <a:r>
              <a:rPr lang="en-US" sz="1600" dirty="0"/>
              <a:t> </a:t>
            </a:r>
            <a:r>
              <a:rPr lang="en-US" sz="1600" dirty="0" err="1"/>
              <a:t>tramite</a:t>
            </a:r>
            <a:r>
              <a:rPr lang="en-US" sz="1600" dirty="0"/>
              <a:t> </a:t>
            </a:r>
            <a:r>
              <a:rPr lang="en-US" sz="1600" dirty="0" err="1"/>
              <a:t>l’analisi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post.</a:t>
            </a:r>
          </a:p>
          <a:p>
            <a:pPr lvl="1"/>
            <a:r>
              <a:rPr lang="en-US" sz="1600" dirty="0" err="1"/>
              <a:t>Profilazione</a:t>
            </a:r>
            <a:r>
              <a:rPr lang="en-US" sz="1600" dirty="0"/>
              <a:t> </a:t>
            </a:r>
            <a:r>
              <a:rPr lang="en-US" sz="1600" dirty="0" err="1"/>
              <a:t>utenti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32" name="Picture 31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B152C0D8-2BAD-E804-DBD4-AC9AD8C7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1" y="826780"/>
            <a:ext cx="1527685" cy="1527685"/>
          </a:xfrm>
          <a:prstGeom prst="rect">
            <a:avLst/>
          </a:prstGeom>
        </p:spPr>
      </p:pic>
      <p:pic>
        <p:nvPicPr>
          <p:cNvPr id="21" name="Content Placeholder 20" descr="A white letter f on a blue background&#10;&#10;Description automatically generated">
            <a:extLst>
              <a:ext uri="{FF2B5EF4-FFF2-40B4-BE49-F238E27FC236}">
                <a16:creationId xmlns:a16="http://schemas.microsoft.com/office/drawing/2014/main" id="{946333DE-BBAD-0A1F-3291-4160CC5E7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2" y="2669970"/>
            <a:ext cx="1527685" cy="1527685"/>
          </a:xfrm>
          <a:prstGeom prst="rect">
            <a:avLst/>
          </a:prstGeom>
        </p:spPr>
      </p:pic>
      <p:pic>
        <p:nvPicPr>
          <p:cNvPr id="24" name="Content Placeholder 23" descr="A cartoon face with red eyes&#10;&#10;Description automatically generated">
            <a:extLst>
              <a:ext uri="{FF2B5EF4-FFF2-40B4-BE49-F238E27FC236}">
                <a16:creationId xmlns:a16="http://schemas.microsoft.com/office/drawing/2014/main" id="{B76272BC-44B9-C43C-C522-0980AB61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91" y="4513160"/>
            <a:ext cx="1527685" cy="1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0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747</Words>
  <Application>Microsoft Macintosh PowerPoint</Application>
  <PresentationFormat>Widescreen</PresentationFormat>
  <Paragraphs>80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Aharoni</vt:lpstr>
      <vt:lpstr>Aptos</vt:lpstr>
      <vt:lpstr>Aptos Display</vt:lpstr>
      <vt:lpstr>Arial</vt:lpstr>
      <vt:lpstr>Tema di Office</vt:lpstr>
      <vt:lpstr>Progress Assessment Presentation</vt:lpstr>
      <vt:lpstr>“Non si molla… e che Dio ci benedica!”.  Le proteste degli agricoltori e il Green Deal Europeo visti attraverso i dati.</vt:lpstr>
      <vt:lpstr>PowerPoint Presentation</vt:lpstr>
      <vt:lpstr>Proteste in tutta Europa. Perche?</vt:lpstr>
      <vt:lpstr>State of The Art</vt:lpstr>
      <vt:lpstr>A che punto siamo?</vt:lpstr>
      <vt:lpstr>Data</vt:lpstr>
      <vt:lpstr>Dati strutturati</vt:lpstr>
      <vt:lpstr>Dati non strutturati</vt:lpstr>
      <vt:lpstr>Dati non strutturati</vt:lpstr>
      <vt:lpstr>Risultati attesi</vt:lpstr>
      <vt:lpstr>Cosa asettarsi?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Assessment Presentation</dc:title>
  <dc:creator>Valentina Pansanella</dc:creator>
  <cp:lastModifiedBy>Diego Palombi</cp:lastModifiedBy>
  <cp:revision>3</cp:revision>
  <dcterms:created xsi:type="dcterms:W3CDTF">2024-03-19T01:18:49Z</dcterms:created>
  <dcterms:modified xsi:type="dcterms:W3CDTF">2024-04-04T11:00:00Z</dcterms:modified>
</cp:coreProperties>
</file>